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2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47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08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9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63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07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03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21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666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679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5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774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153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6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028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5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AB300F-EA6F-41CD-A0CF-9618D3E38801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6122E2-950A-4B8E-BA5A-48313FCA2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97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4%BC%D5%B8%D5%BC%D5%B8%D6%82_%D5%B4%D5%A1%D6%80%D5%A6" TargetMode="External"/><Relationship Id="rId7" Type="http://schemas.openxmlformats.org/officeDocument/2006/relationships/image" Target="../media/image3.jpg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y.wikipedia.org/wiki/%D4%BD%D5%B6%D5%AF%D5%B8%D5%B5%D5%A1%D5%B6" TargetMode="External"/><Relationship Id="rId5" Type="http://schemas.openxmlformats.org/officeDocument/2006/relationships/hyperlink" Target="https://hy.wikipedia.org/wiki/%D5%80%D5%A1%D6%80%D5%A9%D5%A1%D5%A3%D5%B5%D5%B8%D6%82%D5%B2" TargetMode="External"/><Relationship Id="rId4" Type="http://schemas.openxmlformats.org/officeDocument/2006/relationships/hyperlink" Target="https://hy.wikipedia.org/w/index.php?title=%D4%BF%D5%A1%D5%BA%D5%A1%D5%B6%D5%A1%D5%AF&amp;action=edit&amp;redlink=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y.wikipedia.org/wiki/%D5%80%D5%B8%D6%82%D5%B6%D5%AB%D5%BD" TargetMode="External"/><Relationship Id="rId3" Type="http://schemas.openxmlformats.org/officeDocument/2006/relationships/hyperlink" Target="https://hy.wikipedia.org/wiki/%D4%BC%D5%B8%D5%BC%D5%B8%D6%82_%D5%B4%D5%A1%D6%80%D5%A6" TargetMode="External"/><Relationship Id="rId7" Type="http://schemas.openxmlformats.org/officeDocument/2006/relationships/hyperlink" Target="https://hy.wikipedia.org/wiki/%D4%B1%D5%BA%D6%80%D5%AB%D5%AC" TargetMode="External"/><Relationship Id="rId2" Type="http://schemas.openxmlformats.org/officeDocument/2006/relationships/hyperlink" Target="https://hy.wikipedia.org/wiki/%D5%80%D5%A1%D5%B5%D5%A1%D5%BD%D5%BF%D5%A1%D5%B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y.wikipedia.org/wiki/%D4%B2%D5%B8%D5%BE%D5%A1%D6%84%D5%A1%D6%80" TargetMode="External"/><Relationship Id="rId5" Type="http://schemas.openxmlformats.org/officeDocument/2006/relationships/hyperlink" Target="https://hy.wikipedia.org/wiki/%D5%80%D5%A1%D5%AC%D5%A1%D5%A2%D5%AB_%D5%AC%D5%A5%D5%BC%D5%B6%D5%A1%D5%B7%D5%B2%D5%A9%D5%A1" TargetMode="External"/><Relationship Id="rId4" Type="http://schemas.openxmlformats.org/officeDocument/2006/relationships/hyperlink" Target="https://hy.wikipedia.org/wiki/%D5%93%D5%A1%D5%B4%D5%A2%D5%A1%D5%AF_(%D5%A3%D5%A5%D5%BF,_%D4%BC%D5%B8%D5%BC%D5%B8%D6%82_%D5%B4%D5%A1%D6%80%D5%A6)" TargetMode="Externa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.wikipedia.org/wiki/%D4%B3%D5%B8%D6%82%D5%A3%D5%A1%D6%80%D5%A1%D6%81_%D5%AC%D5%A5%D5%BC%D5%B6%D5%A5%D6%80" TargetMode="External"/><Relationship Id="rId2" Type="http://schemas.openxmlformats.org/officeDocument/2006/relationships/hyperlink" Target="https://hy.wikipedia.org/wiki/%D5%80%D5%8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https://hy.wikipedia.org/wiki/%D5%8C%D5%A5%D5%AC%D5%AB%D5%A5%D6%86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 smtClean="0"/>
              <a:t/>
            </a:r>
            <a:br>
              <a:rPr lang="hy-AM" dirty="0" smtClean="0"/>
            </a:b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i="1" dirty="0">
                <a:solidFill>
                  <a:srgbClr val="FF0000"/>
                </a:solidFill>
              </a:rPr>
              <a:t>Լոռվա աշխարհի </a:t>
            </a:r>
            <a:r>
              <a:rPr lang="hy-AM" i="1" dirty="0" smtClean="0">
                <a:solidFill>
                  <a:srgbClr val="FF0000"/>
                </a:solidFill>
              </a:rPr>
              <a:t>լճերի, </a:t>
            </a:r>
            <a:r>
              <a:rPr lang="hy-AM" i="1" dirty="0">
                <a:solidFill>
                  <a:srgbClr val="FF0000"/>
                </a:solidFill>
              </a:rPr>
              <a:t>գետերի և անտառների</a:t>
            </a:r>
            <a:r>
              <a:rPr lang="hy-AM" b="1" i="1" dirty="0">
                <a:solidFill>
                  <a:srgbClr val="FF0000"/>
                </a:solidFill>
              </a:rPr>
              <a:t> </a:t>
            </a:r>
            <a:r>
              <a:rPr lang="hy-AM" i="1" dirty="0" smtClean="0">
                <a:solidFill>
                  <a:srgbClr val="FF0000"/>
                </a:solidFill>
              </a:rPr>
              <a:t>մասին</a:t>
            </a:r>
          </a:p>
          <a:p>
            <a:r>
              <a:rPr lang="hy-AM" b="1" i="1" dirty="0" smtClean="0">
                <a:solidFill>
                  <a:srgbClr val="7030A0"/>
                </a:solidFill>
              </a:rPr>
              <a:t>Արփի Խալաթյան և Նռանե Մուրադյան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308" y="526471"/>
            <a:ext cx="6497782" cy="32026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8387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750094"/>
            <a:ext cx="10018713" cy="17525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hy-AM" dirty="0" smtClean="0">
                <a:solidFill>
                  <a:srgbClr val="002060"/>
                </a:solidFill>
              </a:rPr>
              <a:t>Լոռվա Մթնալիճի մասին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2502693"/>
            <a:ext cx="10018713" cy="3124201"/>
          </a:xfrm>
        </p:spPr>
        <p:txBody>
          <a:bodyPr/>
          <a:lstStyle/>
          <a:p>
            <a:r>
              <a:rPr lang="hy-AM" b="1" dirty="0"/>
              <a:t>Մթնալիճ</a:t>
            </a:r>
            <a:r>
              <a:rPr lang="hy-AM" dirty="0"/>
              <a:t> (նախկինում՝ </a:t>
            </a:r>
            <a:r>
              <a:rPr lang="hy-AM" b="1" dirty="0" smtClean="0"/>
              <a:t>Կարաբոկնեի</a:t>
            </a:r>
            <a:r>
              <a:rPr lang="en-US" b="1" dirty="0" smtClean="0"/>
              <a:t>), </a:t>
            </a:r>
            <a:r>
              <a:rPr lang="hy-AM" dirty="0" smtClean="0"/>
              <a:t>լճակ</a:t>
            </a:r>
            <a:r>
              <a:rPr lang="hy-AM" dirty="0"/>
              <a:t>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մարզում</a:t>
            </a:r>
            <a:r>
              <a:rPr lang="hy-AM" dirty="0"/>
              <a:t>, </a:t>
            </a:r>
            <a:r>
              <a:rPr lang="hy-AM" dirty="0">
                <a:hlinkClick r:id="rId4" tooltip="Կապանակ (դեռ գրված չէ)"/>
              </a:rPr>
              <a:t>Կապանակ</a:t>
            </a:r>
            <a:r>
              <a:rPr lang="hy-AM" dirty="0"/>
              <a:t> լեռան հյուսիսային լանջին, </a:t>
            </a:r>
            <a:r>
              <a:rPr lang="hy-AM" dirty="0">
                <a:hlinkClick r:id="rId5" tooltip="Հարթագյուղ"/>
              </a:rPr>
              <a:t>Հարթագյուղից</a:t>
            </a:r>
            <a:r>
              <a:rPr lang="hy-AM" dirty="0"/>
              <a:t> 2,5 կմ հարավ-արևմուտք, </a:t>
            </a:r>
            <a:r>
              <a:rPr lang="hy-AM" dirty="0">
                <a:hlinkClick r:id="rId6" tooltip="Խնկոյան"/>
              </a:rPr>
              <a:t>Խնկոյան</a:t>
            </a:r>
            <a:r>
              <a:rPr lang="hy-AM" dirty="0"/>
              <a:t> համայնքի </a:t>
            </a:r>
            <a:r>
              <a:rPr lang="hy-AM" dirty="0" smtClean="0"/>
              <a:t>տարածքում</a:t>
            </a:r>
            <a:r>
              <a:rPr lang="hy-AM" dirty="0"/>
              <a:t> Բարձրությունը ծովի մակարդակից` 2130 մ, մակերեսը` 0,2 </a:t>
            </a:r>
            <a:r>
              <a:rPr lang="hy-AM" dirty="0" smtClean="0"/>
              <a:t>հա։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640">
            <a:off x="8225737" y="663703"/>
            <a:ext cx="2825732" cy="19253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4651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hy-AM" dirty="0" smtClean="0">
                <a:solidFill>
                  <a:srgbClr val="002060"/>
                </a:solidFill>
              </a:rPr>
              <a:t>Լոռվա Ալարեքս գետի մասին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/>
              <a:t>Ալարեքս</a:t>
            </a:r>
            <a:r>
              <a:rPr lang="hy-AM" dirty="0"/>
              <a:t>, </a:t>
            </a:r>
            <a:r>
              <a:rPr lang="hy-AM" i="1" dirty="0"/>
              <a:t>Ալերեքս, Չամախչի</a:t>
            </a:r>
            <a:r>
              <a:rPr lang="hy-AM" dirty="0"/>
              <a:t>, գետ </a:t>
            </a:r>
            <a:r>
              <a:rPr lang="hy-AM" dirty="0">
                <a:hlinkClick r:id="rId2" tooltip="Հայաստան"/>
              </a:rPr>
              <a:t>Հայաստանի</a:t>
            </a:r>
            <a:r>
              <a:rPr lang="hy-AM" dirty="0"/>
              <a:t> </a:t>
            </a:r>
            <a:r>
              <a:rPr lang="hy-AM" dirty="0">
                <a:hlinkClick r:id="rId3" tooltip="Լոռու մարզ"/>
              </a:rPr>
              <a:t>Լոռու մարզում</a:t>
            </a:r>
            <a:r>
              <a:rPr lang="hy-AM" dirty="0"/>
              <a:t>, </a:t>
            </a:r>
            <a:r>
              <a:rPr lang="hy-AM" dirty="0">
                <a:hlinkClick r:id="rId4" tooltip="Փամբակ (գետ, Լոռու մարզ)"/>
              </a:rPr>
              <a:t>Փամբակի</a:t>
            </a:r>
            <a:r>
              <a:rPr lang="hy-AM" dirty="0"/>
              <a:t> աջ վտակը։ Սկիզբ է առնում </a:t>
            </a:r>
            <a:r>
              <a:rPr lang="hy-AM" dirty="0">
                <a:hlinkClick r:id="rId5" tooltip="Հալաբի լեռնաշղթա"/>
              </a:rPr>
              <a:t>Հալաբի լեռնաշղթայի</a:t>
            </a:r>
            <a:r>
              <a:rPr lang="hy-AM" dirty="0"/>
              <a:t> </a:t>
            </a:r>
            <a:r>
              <a:rPr lang="hy-AM" dirty="0">
                <a:hlinkClick r:id="rId6" tooltip="Բովաքար"/>
              </a:rPr>
              <a:t>Բովաքար</a:t>
            </a:r>
            <a:r>
              <a:rPr lang="hy-AM" dirty="0"/>
              <a:t> լեռնագագաթի հյուսիսային լանջից՝ 2550 մ բարձրությունից։ Երկարությունը 21 կմ է, ջրհավաք ավազանը՝ 115 կմ²։ Գետահովիտը </a:t>
            </a:r>
            <a:r>
              <a:rPr lang="en-US" dirty="0"/>
              <a:t>V-</a:t>
            </a:r>
            <a:r>
              <a:rPr lang="hy-AM" dirty="0"/>
              <a:t>աձև է, տիպիկ լեռնային գետ է՝ քարքարոտ հունով, սահանքներով և ջրվեժներով։ Սնումը ձնաանձրևային է, վարարումը՝ </a:t>
            </a:r>
            <a:r>
              <a:rPr lang="hy-AM" dirty="0" smtClean="0">
                <a:hlinkClick r:id="rId7" tooltip="Ապրիլ"/>
              </a:rPr>
              <a:t>ապրիլ</a:t>
            </a:r>
            <a:r>
              <a:rPr lang="hy-AM" dirty="0" smtClean="0"/>
              <a:t>-</a:t>
            </a:r>
            <a:r>
              <a:rPr lang="hy-AM" dirty="0" smtClean="0">
                <a:hlinkClick r:id="rId8" tooltip="Հունիս"/>
              </a:rPr>
              <a:t>հունիսին</a:t>
            </a:r>
            <a:r>
              <a:rPr lang="hy-AM" dirty="0" smtClean="0"/>
              <a:t>։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58">
            <a:off x="8639414" y="517628"/>
            <a:ext cx="3320168" cy="18592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4987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hy-AM" dirty="0" smtClean="0">
                <a:solidFill>
                  <a:srgbClr val="002060"/>
                </a:solidFill>
              </a:rPr>
              <a:t>Լոռվա </a:t>
            </a:r>
            <a:r>
              <a:rPr lang="hy-AM" dirty="0">
                <a:solidFill>
                  <a:srgbClr val="002060"/>
                </a:solidFill>
              </a:rPr>
              <a:t>Թեղուտի </a:t>
            </a:r>
            <a:r>
              <a:rPr lang="hy-AM" dirty="0" smtClean="0">
                <a:solidFill>
                  <a:srgbClr val="002060"/>
                </a:solidFill>
              </a:rPr>
              <a:t>անտառի մասին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y-AM" b="1" dirty="0"/>
              <a:t>Թեղուտի անտառ</a:t>
            </a:r>
            <a:r>
              <a:rPr lang="hy-AM" dirty="0"/>
              <a:t>, գտնվում է </a:t>
            </a:r>
            <a:r>
              <a:rPr lang="hy-AM" dirty="0">
                <a:hlinkClick r:id="rId2" tooltip="ՀՀ"/>
              </a:rPr>
              <a:t>Հայաստանի Հանրապետության</a:t>
            </a:r>
            <a:r>
              <a:rPr lang="hy-AM" dirty="0"/>
              <a:t> հյուսիսային մասում, </a:t>
            </a:r>
            <a:r>
              <a:rPr lang="hy-AM" dirty="0">
                <a:hlinkClick r:id="rId3" tooltip="Գուգարաց լեռներ"/>
              </a:rPr>
              <a:t>Գուգարաց լեռների</a:t>
            </a:r>
            <a:r>
              <a:rPr lang="hy-AM" dirty="0"/>
              <a:t> հյուսիսահայաց լանջերի 700-2200 մ բարձրությունների վրա։ Տեղանքը մասնատված է բազմաթիվ ձորերով և ձորակներով։ </a:t>
            </a:r>
            <a:r>
              <a:rPr lang="hy-AM" dirty="0">
                <a:hlinkClick r:id="rId4" tooltip="Ռելիեֆ"/>
              </a:rPr>
              <a:t>Ռելիեֆի</a:t>
            </a:r>
            <a:r>
              <a:rPr lang="hy-AM" dirty="0"/>
              <a:t> մասնատվածությամբ պայմանավորված կարճ հեռավորությունների վրա առկա են միկրոկլիմայական, հողային, անտառային խիստ բազմազան պայմաններ։ Տարածքի կլիման բարխառն է և կլոր տարին համեմատաբար խոնավ։ Տեղումների միջին տարեկան քանակը կազմում է 640 մմ է։ Ձմեռը բավականին ցուրտ է, գարունը՝ բարեխառն-ցուրտ, ամառը՝ բարխառն շոգ և երկարատև, աշունը՝ տաք և երկարատև։</a:t>
            </a:r>
          </a:p>
          <a:p>
            <a:pPr marL="0" indent="0">
              <a:buNone/>
            </a:pPr>
            <a:r>
              <a:rPr lang="hy-AM" dirty="0"/>
              <a:t/>
            </a:r>
            <a:br>
              <a:rPr lang="hy-AM" dirty="0"/>
            </a:b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1003">
            <a:off x="9603911" y="725812"/>
            <a:ext cx="2193876" cy="14130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69302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9811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hy-AM" dirty="0" smtClean="0">
                <a:solidFill>
                  <a:srgbClr val="002060"/>
                </a:solidFill>
              </a:rPr>
              <a:t>Շնոհակալություն ուշադրության համար</a:t>
            </a:r>
            <a:br>
              <a:rPr lang="hy-AM" dirty="0" smtClean="0">
                <a:solidFill>
                  <a:srgbClr val="002060"/>
                </a:solidFill>
              </a:rPr>
            </a:br>
            <a:r>
              <a:rPr lang="hy-AM" dirty="0" smtClean="0">
                <a:solidFill>
                  <a:srgbClr val="002060"/>
                </a:solidFill>
              </a:rPr>
              <a:t>Հաջողություն </a:t>
            </a:r>
            <a:br>
              <a:rPr lang="hy-AM" dirty="0" smtClean="0">
                <a:solidFill>
                  <a:srgbClr val="002060"/>
                </a:solidFill>
              </a:rPr>
            </a:br>
            <a:r>
              <a:rPr lang="hy-AM" dirty="0" smtClean="0">
                <a:solidFill>
                  <a:srgbClr val="002060"/>
                </a:solidFill>
              </a:rPr>
              <a:t>Բոլորին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62" y="2855334"/>
            <a:ext cx="7237183" cy="36701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821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31</TotalTime>
  <Words>24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Corbel</vt:lpstr>
      <vt:lpstr>Parallax</vt:lpstr>
      <vt:lpstr> </vt:lpstr>
      <vt:lpstr>Լոռվա Մթնալիճի մասին</vt:lpstr>
      <vt:lpstr>Լոռվա Ալարեքս գետի մասին</vt:lpstr>
      <vt:lpstr>Լոռվա Թեղուտի անտառի մասին</vt:lpstr>
      <vt:lpstr>Շնոհակալություն ուշադրության համար Հաջողություն  Բոլորին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Արփի Խալաթյան</dc:creator>
  <cp:lastModifiedBy>Արփի Խալաթյան</cp:lastModifiedBy>
  <cp:revision>5</cp:revision>
  <dcterms:created xsi:type="dcterms:W3CDTF">2021-03-03T07:58:23Z</dcterms:created>
  <dcterms:modified xsi:type="dcterms:W3CDTF">2021-03-03T08:30:18Z</dcterms:modified>
</cp:coreProperties>
</file>